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Amatic SC"/>
      <p:regular r:id="rId13"/>
      <p:bold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AmaticSC-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AmaticSC-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a0d34d0d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a0d34d0d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0d34d0d1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0d34d0d1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0d34d0d1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0d34d0d1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0d34d0d1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0d34d0d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0d34d0d1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0d34d0d1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0d34d0d1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0d34d0d1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144100"/>
            <a:ext cx="8520600" cy="85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solidFill>
                <a:srgbClr val="FFF2CC"/>
              </a:solidFill>
            </a:endParaRPr>
          </a:p>
          <a:p>
            <a:pPr indent="0" lvl="0" marL="0" rtl="0" algn="ctr">
              <a:spcBef>
                <a:spcPts val="0"/>
              </a:spcBef>
              <a:spcAft>
                <a:spcPts val="0"/>
              </a:spcAft>
              <a:buNone/>
            </a:pPr>
            <a:r>
              <a:t/>
            </a:r>
            <a:endParaRPr b="1">
              <a:solidFill>
                <a:srgbClr val="FFF2CC"/>
              </a:solidFill>
            </a:endParaRPr>
          </a:p>
          <a:p>
            <a:pPr indent="0" lvl="0" marL="0" rtl="0" algn="ctr">
              <a:spcBef>
                <a:spcPts val="0"/>
              </a:spcBef>
              <a:spcAft>
                <a:spcPts val="0"/>
              </a:spcAft>
              <a:buNone/>
            </a:pPr>
            <a:r>
              <a:rPr b="1" lang="es">
                <a:solidFill>
                  <a:srgbClr val="FFF2CC"/>
                </a:solidFill>
              </a:rPr>
              <a:t>Cucu: Prologue</a:t>
            </a:r>
            <a:endParaRPr b="1">
              <a:solidFill>
                <a:srgbClr val="FFF2CC"/>
              </a:solidFill>
            </a:endParaRPr>
          </a:p>
        </p:txBody>
      </p:sp>
      <p:sp>
        <p:nvSpPr>
          <p:cNvPr id="55" name="Google Shape;55;p13"/>
          <p:cNvSpPr txBox="1"/>
          <p:nvPr>
            <p:ph idx="1" type="subTitle"/>
          </p:nvPr>
        </p:nvSpPr>
        <p:spPr>
          <a:xfrm>
            <a:off x="311700" y="3623325"/>
            <a:ext cx="8520600" cy="143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300">
                <a:solidFill>
                  <a:srgbClr val="CCCCCC"/>
                </a:solidFill>
                <a:latin typeface="Amatic SC"/>
                <a:ea typeface="Amatic SC"/>
                <a:cs typeface="Amatic SC"/>
                <a:sym typeface="Amatic SC"/>
              </a:rPr>
              <a:t>Grupo 11: Los Moñecos</a:t>
            </a:r>
            <a:endParaRPr sz="2300">
              <a:solidFill>
                <a:srgbClr val="CCCCCC"/>
              </a:solidFill>
              <a:latin typeface="Amatic SC"/>
              <a:ea typeface="Amatic SC"/>
              <a:cs typeface="Amatic SC"/>
              <a:sym typeface="Amatic SC"/>
            </a:endParaRPr>
          </a:p>
          <a:p>
            <a:pPr indent="0" lvl="0" marL="0" rtl="0" algn="ctr">
              <a:spcBef>
                <a:spcPts val="0"/>
              </a:spcBef>
              <a:spcAft>
                <a:spcPts val="0"/>
              </a:spcAft>
              <a:buNone/>
            </a:pPr>
            <a:r>
              <a:rPr lang="es" sz="2300">
                <a:solidFill>
                  <a:srgbClr val="CCCCCC"/>
                </a:solidFill>
                <a:latin typeface="Amatic SC"/>
                <a:ea typeface="Amatic SC"/>
                <a:cs typeface="Amatic SC"/>
                <a:sym typeface="Amatic SC"/>
              </a:rPr>
              <a:t>Manuel Adeliño, Jonathan Andrade,</a:t>
            </a:r>
            <a:endParaRPr sz="2300">
              <a:solidFill>
                <a:srgbClr val="CCCCCC"/>
              </a:solidFill>
              <a:latin typeface="Amatic SC"/>
              <a:ea typeface="Amatic SC"/>
              <a:cs typeface="Amatic SC"/>
              <a:sym typeface="Amatic SC"/>
            </a:endParaRPr>
          </a:p>
          <a:p>
            <a:pPr indent="0" lvl="0" marL="0" rtl="0" algn="ctr">
              <a:spcBef>
                <a:spcPts val="0"/>
              </a:spcBef>
              <a:spcAft>
                <a:spcPts val="0"/>
              </a:spcAft>
              <a:buNone/>
            </a:pPr>
            <a:r>
              <a:rPr lang="es" sz="2300">
                <a:solidFill>
                  <a:srgbClr val="CCCCCC"/>
                </a:solidFill>
                <a:latin typeface="Amatic SC"/>
                <a:ea typeface="Amatic SC"/>
                <a:cs typeface="Amatic SC"/>
                <a:sym typeface="Amatic SC"/>
              </a:rPr>
              <a:t> Rubén González y Rodrigo Tobar</a:t>
            </a:r>
            <a:endParaRPr sz="2300" u="sng">
              <a:solidFill>
                <a:srgbClr val="CCCCCC"/>
              </a:solidFill>
              <a:latin typeface="Amatic SC"/>
              <a:ea typeface="Amatic SC"/>
              <a:cs typeface="Amatic SC"/>
              <a:sym typeface="Amatic SC"/>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6" name="Google Shape;56;p13"/>
          <p:cNvPicPr preferRelativeResize="0"/>
          <p:nvPr/>
        </p:nvPicPr>
        <p:blipFill>
          <a:blip r:embed="rId4">
            <a:alphaModFix/>
          </a:blip>
          <a:stretch>
            <a:fillRect/>
          </a:stretch>
        </p:blipFill>
        <p:spPr>
          <a:xfrm>
            <a:off x="152400" y="1276400"/>
            <a:ext cx="152400" cy="152400"/>
          </a:xfrm>
          <a:prstGeom prst="rect">
            <a:avLst/>
          </a:prstGeom>
          <a:noFill/>
          <a:ln>
            <a:noFill/>
          </a:ln>
        </p:spPr>
      </p:pic>
      <p:sp>
        <p:nvSpPr>
          <p:cNvPr id="57" name="Google Shape;57;p13"/>
          <p:cNvSpPr txBox="1"/>
          <p:nvPr/>
        </p:nvSpPr>
        <p:spPr>
          <a:xfrm>
            <a:off x="265075" y="304800"/>
            <a:ext cx="3000000" cy="3000000"/>
          </a:xfrm>
          <a:prstGeom prst="rect">
            <a:avLst/>
          </a:prstGeom>
          <a:noFill/>
          <a:ln>
            <a:noFill/>
          </a:ln>
        </p:spPr>
        <p:txBody>
          <a:bodyPr anchorCtr="0" anchor="ctr" bIns="91425" lIns="91425" spcFirstLastPara="1" rIns="91425" wrap="square" tIns="91425">
            <a:noAutofit/>
          </a:bodyPr>
          <a:lstStyle/>
          <a:p>
            <a:pPr indent="0" lvl="0" marL="152400" marR="152400" rtl="0" algn="l">
              <a:lnSpc>
                <a:spcPct val="115000"/>
              </a:lnSpc>
              <a:spcBef>
                <a:spcPts val="0"/>
              </a:spcBef>
              <a:spcAft>
                <a:spcPts val="0"/>
              </a:spcAft>
              <a:buNone/>
            </a:pPr>
            <a:r>
              <a:t/>
            </a:r>
            <a:endParaRPr sz="100">
              <a:solidFill>
                <a:srgbClr val="222222"/>
              </a:solidFill>
              <a:highlight>
                <a:srgbClr val="F8F9FA"/>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nvSpPr>
        <p:spPr>
          <a:xfrm>
            <a:off x="3682550" y="1317625"/>
            <a:ext cx="26289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590550" y="1410000"/>
            <a:ext cx="3376500" cy="31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Videojuego rpg rol con una vista top-down.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
              <a:t>Aspectos importantes: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
              <a:t>-</a:t>
            </a:r>
            <a:r>
              <a:rPr b="1" lang="es" sz="1800"/>
              <a:t>Historia</a:t>
            </a:r>
            <a:endParaRPr b="1" sz="1800"/>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
              <a:t>-</a:t>
            </a:r>
            <a:r>
              <a:rPr b="1" lang="es" sz="1800"/>
              <a:t>Combate</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 name="Google Shape;64;p14"/>
          <p:cNvSpPr txBox="1"/>
          <p:nvPr/>
        </p:nvSpPr>
        <p:spPr>
          <a:xfrm>
            <a:off x="2567325" y="100375"/>
            <a:ext cx="32475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type="ctrTitle"/>
          </p:nvPr>
        </p:nvSpPr>
        <p:spPr>
          <a:xfrm>
            <a:off x="311700" y="1267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2CC"/>
                </a:solidFill>
              </a:rPr>
              <a:t>Descripción</a:t>
            </a:r>
            <a:endParaRPr>
              <a:solidFill>
                <a:srgbClr val="FFF2CC"/>
              </a:solidFill>
            </a:endParaRPr>
          </a:p>
        </p:txBody>
      </p:sp>
      <p:pic>
        <p:nvPicPr>
          <p:cNvPr id="66" name="Google Shape;66;p14"/>
          <p:cNvPicPr preferRelativeResize="0"/>
          <p:nvPr/>
        </p:nvPicPr>
        <p:blipFill>
          <a:blip r:embed="rId4">
            <a:alphaModFix/>
          </a:blip>
          <a:stretch>
            <a:fillRect/>
          </a:stretch>
        </p:blipFill>
        <p:spPr>
          <a:xfrm>
            <a:off x="4840980" y="2879775"/>
            <a:ext cx="3538070" cy="1866175"/>
          </a:xfrm>
          <a:prstGeom prst="rect">
            <a:avLst/>
          </a:prstGeom>
          <a:noFill/>
          <a:ln>
            <a:noFill/>
          </a:ln>
        </p:spPr>
      </p:pic>
      <p:pic>
        <p:nvPicPr>
          <p:cNvPr id="67" name="Google Shape;67;p14"/>
          <p:cNvPicPr preferRelativeResize="0"/>
          <p:nvPr/>
        </p:nvPicPr>
        <p:blipFill>
          <a:blip r:embed="rId5">
            <a:alphaModFix/>
          </a:blip>
          <a:stretch>
            <a:fillRect/>
          </a:stretch>
        </p:blipFill>
        <p:spPr>
          <a:xfrm>
            <a:off x="5284075" y="2188725"/>
            <a:ext cx="644100" cy="644100"/>
          </a:xfrm>
          <a:prstGeom prst="rect">
            <a:avLst/>
          </a:prstGeom>
          <a:noFill/>
          <a:ln>
            <a:noFill/>
          </a:ln>
        </p:spPr>
      </p:pic>
      <p:pic>
        <p:nvPicPr>
          <p:cNvPr id="68" name="Google Shape;68;p14"/>
          <p:cNvPicPr preferRelativeResize="0"/>
          <p:nvPr/>
        </p:nvPicPr>
        <p:blipFill>
          <a:blip r:embed="rId6">
            <a:alphaModFix/>
          </a:blip>
          <a:stretch>
            <a:fillRect/>
          </a:stretch>
        </p:blipFill>
        <p:spPr>
          <a:xfrm>
            <a:off x="5767200" y="1213775"/>
            <a:ext cx="2057400" cy="137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5"/>
          <p:cNvSpPr txBox="1"/>
          <p:nvPr>
            <p:ph type="ctrTitle"/>
          </p:nvPr>
        </p:nvSpPr>
        <p:spPr>
          <a:xfrm>
            <a:off x="311700" y="1267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2CC"/>
                </a:solidFill>
              </a:rPr>
              <a:t>Narrativa</a:t>
            </a:r>
            <a:endParaRPr>
              <a:solidFill>
                <a:srgbClr val="FFF2CC"/>
              </a:solidFill>
            </a:endParaRPr>
          </a:p>
        </p:txBody>
      </p:sp>
      <p:sp>
        <p:nvSpPr>
          <p:cNvPr id="74" name="Google Shape;74;p15"/>
          <p:cNvSpPr txBox="1"/>
          <p:nvPr/>
        </p:nvSpPr>
        <p:spPr>
          <a:xfrm>
            <a:off x="790575" y="1750400"/>
            <a:ext cx="4052100" cy="3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Pigmalión es un dramaturgo que se gana la vida con las obras que representan unos muñecos vivientes que él mismo ha creado. Sin embargo, con ansias de libertad, los muñecos deciden escaparse. Pigmalión decide buscarlos, aunque hay una incógnita que se le ronda por la cabeza: ¿Podrá controlar a su creación, o se le ha ido de las manos y son una amenaza que debe eliminar antes de que empiecen a sembrar el caos?</a:t>
            </a:r>
            <a:endParaRPr b="1"/>
          </a:p>
        </p:txBody>
      </p:sp>
      <p:pic>
        <p:nvPicPr>
          <p:cNvPr descr="la farsa - jacinto grau - el señor de pigmalión - Comprar Libros antiguos  de teatro en todocoleccion - 126530831" id="75" name="Google Shape;75;p15"/>
          <p:cNvPicPr preferRelativeResize="0"/>
          <p:nvPr/>
        </p:nvPicPr>
        <p:blipFill>
          <a:blip r:embed="rId4">
            <a:alphaModFix/>
          </a:blip>
          <a:stretch>
            <a:fillRect/>
          </a:stretch>
        </p:blipFill>
        <p:spPr>
          <a:xfrm>
            <a:off x="5635200" y="1053025"/>
            <a:ext cx="2698725" cy="390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6"/>
          <p:cNvSpPr txBox="1"/>
          <p:nvPr/>
        </p:nvSpPr>
        <p:spPr>
          <a:xfrm>
            <a:off x="2567325" y="100375"/>
            <a:ext cx="32475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type="ctrTitle"/>
          </p:nvPr>
        </p:nvSpPr>
        <p:spPr>
          <a:xfrm>
            <a:off x="311700" y="1267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2CC"/>
                </a:solidFill>
              </a:rPr>
              <a:t>Combate</a:t>
            </a:r>
            <a:endParaRPr>
              <a:solidFill>
                <a:srgbClr val="FFF2CC"/>
              </a:solidFill>
            </a:endParaRPr>
          </a:p>
        </p:txBody>
      </p:sp>
      <p:pic>
        <p:nvPicPr>
          <p:cNvPr id="82" name="Google Shape;82;p16"/>
          <p:cNvPicPr preferRelativeResize="0"/>
          <p:nvPr/>
        </p:nvPicPr>
        <p:blipFill>
          <a:blip r:embed="rId4">
            <a:alphaModFix/>
          </a:blip>
          <a:stretch>
            <a:fillRect/>
          </a:stretch>
        </p:blipFill>
        <p:spPr>
          <a:xfrm>
            <a:off x="218499" y="1664625"/>
            <a:ext cx="4452901" cy="2348700"/>
          </a:xfrm>
          <a:prstGeom prst="rect">
            <a:avLst/>
          </a:prstGeom>
          <a:noFill/>
          <a:ln>
            <a:noFill/>
          </a:ln>
        </p:spPr>
      </p:pic>
      <p:pic>
        <p:nvPicPr>
          <p:cNvPr id="83" name="Google Shape;83;p16"/>
          <p:cNvPicPr preferRelativeResize="0"/>
          <p:nvPr/>
        </p:nvPicPr>
        <p:blipFill>
          <a:blip r:embed="rId5">
            <a:alphaModFix/>
          </a:blip>
          <a:stretch>
            <a:fillRect/>
          </a:stretch>
        </p:blipFill>
        <p:spPr>
          <a:xfrm>
            <a:off x="4949850" y="1221200"/>
            <a:ext cx="3529100" cy="1633738"/>
          </a:xfrm>
          <a:prstGeom prst="rect">
            <a:avLst/>
          </a:prstGeom>
          <a:noFill/>
          <a:ln>
            <a:noFill/>
          </a:ln>
        </p:spPr>
      </p:pic>
      <p:pic>
        <p:nvPicPr>
          <p:cNvPr id="84" name="Google Shape;84;p16"/>
          <p:cNvPicPr preferRelativeResize="0"/>
          <p:nvPr/>
        </p:nvPicPr>
        <p:blipFill>
          <a:blip r:embed="rId6">
            <a:alphaModFix/>
          </a:blip>
          <a:stretch>
            <a:fillRect/>
          </a:stretch>
        </p:blipFill>
        <p:spPr>
          <a:xfrm>
            <a:off x="4949850" y="3156767"/>
            <a:ext cx="3529097" cy="18343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7"/>
          <p:cNvSpPr txBox="1"/>
          <p:nvPr>
            <p:ph type="ctrTitle"/>
          </p:nvPr>
        </p:nvSpPr>
        <p:spPr>
          <a:xfrm>
            <a:off x="311700" y="0"/>
            <a:ext cx="8520600" cy="96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2CC"/>
                </a:solidFill>
                <a:highlight>
                  <a:srgbClr val="000000"/>
                </a:highlight>
              </a:rPr>
              <a:t>Recursos obtenidos</a:t>
            </a:r>
            <a:endParaRPr>
              <a:solidFill>
                <a:srgbClr val="FFF2CC"/>
              </a:solidFill>
              <a:highlight>
                <a:srgbClr val="000000"/>
              </a:highlight>
            </a:endParaRPr>
          </a:p>
        </p:txBody>
      </p:sp>
      <p:pic>
        <p:nvPicPr>
          <p:cNvPr id="90" name="Google Shape;90;p17"/>
          <p:cNvPicPr preferRelativeResize="0"/>
          <p:nvPr/>
        </p:nvPicPr>
        <p:blipFill rotWithShape="1">
          <a:blip r:embed="rId4">
            <a:alphaModFix/>
          </a:blip>
          <a:srcRect b="3094" l="17205" r="17375" t="4798"/>
          <a:stretch/>
        </p:blipFill>
        <p:spPr>
          <a:xfrm>
            <a:off x="5049500" y="1754425"/>
            <a:ext cx="3283851" cy="2427199"/>
          </a:xfrm>
          <a:prstGeom prst="rect">
            <a:avLst/>
          </a:prstGeom>
          <a:noFill/>
          <a:ln>
            <a:noFill/>
          </a:ln>
        </p:spPr>
      </p:pic>
      <p:sp>
        <p:nvSpPr>
          <p:cNvPr id="91" name="Google Shape;91;p17"/>
          <p:cNvSpPr txBox="1"/>
          <p:nvPr/>
        </p:nvSpPr>
        <p:spPr>
          <a:xfrm>
            <a:off x="657975" y="1436225"/>
            <a:ext cx="4068000" cy="30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 Los sprites de los personajes los realizaremos nosotros para que se adapten mejor a nuestra visión de la historia.</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
              <a:t>· Buscaremos tiles en internet para poder completar el escenario.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
              <a:t>· Vamos a </a:t>
            </a:r>
            <a:r>
              <a:rPr b="1" lang="es"/>
              <a:t>intentar </a:t>
            </a:r>
            <a:r>
              <a:rPr b="1" lang="es"/>
              <a:t>hacer la música y los sonidos con programas como FLStudio.</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92" name="Google Shape;92;p17"/>
          <p:cNvPicPr preferRelativeResize="0"/>
          <p:nvPr/>
        </p:nvPicPr>
        <p:blipFill>
          <a:blip r:embed="rId5">
            <a:alphaModFix/>
          </a:blip>
          <a:stretch>
            <a:fillRect/>
          </a:stretch>
        </p:blipFill>
        <p:spPr>
          <a:xfrm>
            <a:off x="6347124" y="1852275"/>
            <a:ext cx="2317475" cy="2317500"/>
          </a:xfrm>
          <a:prstGeom prst="rect">
            <a:avLst/>
          </a:prstGeom>
          <a:noFill/>
          <a:ln>
            <a:noFill/>
          </a:ln>
        </p:spPr>
      </p:pic>
      <p:sp>
        <p:nvSpPr>
          <p:cNvPr id="93" name="Google Shape;93;p17"/>
          <p:cNvSpPr txBox="1"/>
          <p:nvPr/>
        </p:nvSpPr>
        <p:spPr>
          <a:xfrm>
            <a:off x="4123475" y="4773000"/>
            <a:ext cx="14277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
              <a:t>En caso de no tener tiempo de crear el contenido </a:t>
            </a:r>
            <a:r>
              <a:rPr lang="es" sz="300"/>
              <a:t>recurriremos</a:t>
            </a:r>
            <a:r>
              <a:rPr lang="es" sz="300"/>
              <a:t> a internet</a:t>
            </a:r>
            <a:endParaRPr sz="300"/>
          </a:p>
        </p:txBody>
      </p:sp>
      <p:pic>
        <p:nvPicPr>
          <p:cNvPr id="94" name="Google Shape;94;p17"/>
          <p:cNvPicPr preferRelativeResize="0"/>
          <p:nvPr/>
        </p:nvPicPr>
        <p:blipFill>
          <a:blip r:embed="rId6">
            <a:alphaModFix/>
          </a:blip>
          <a:stretch>
            <a:fillRect/>
          </a:stretch>
        </p:blipFill>
        <p:spPr>
          <a:xfrm>
            <a:off x="4434450" y="2001375"/>
            <a:ext cx="2019300" cy="201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000"/>
                                        <p:tgtEl>
                                          <p:spTgt spid="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94"/>
                                        </p:tgtEl>
                                        <p:attrNameLst>
                                          <p:attrName>ppt_x</p:attrName>
                                        </p:attrNameLst>
                                      </p:cBhvr>
                                      <p:tavLst>
                                        <p:tav fmla="" tm="0">
                                          <p:val>
                                            <p:strVal val="#ppt_x"/>
                                          </p:val>
                                        </p:tav>
                                        <p:tav fmla="" tm="100000">
                                          <p:val>
                                            <p:strVal val="#ppt_x+1"/>
                                          </p:val>
                                        </p:tav>
                                      </p:tavLst>
                                    </p:anim>
                                    <p:set>
                                      <p:cBhvr>
                                        <p:cTn dur="1" fill="hold">
                                          <p:stCondLst>
                                            <p:cond delay="1000"/>
                                          </p:stCondLst>
                                        </p:cTn>
                                        <p:tgtEl>
                                          <p:spTgt spid="9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92"/>
                                        </p:tgtEl>
                                        <p:attrNameLst>
                                          <p:attrName>ppt_x</p:attrName>
                                        </p:attrNameLst>
                                      </p:cBhvr>
                                      <p:tavLst>
                                        <p:tav fmla="" tm="0">
                                          <p:val>
                                            <p:strVal val="#ppt_x"/>
                                          </p:val>
                                        </p:tav>
                                        <p:tav fmla="" tm="100000">
                                          <p:val>
                                            <p:strVal val="#ppt_x+1"/>
                                          </p:val>
                                        </p:tav>
                                      </p:tavLst>
                                    </p:anim>
                                    <p:set>
                                      <p:cBhvr>
                                        <p:cTn dur="1" fill="hold">
                                          <p:stCondLst>
                                            <p:cond delay="1000"/>
                                          </p:stCondLst>
                                        </p:cTn>
                                        <p:tgtEl>
                                          <p:spTgt spid="9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1000"/>
                                        <p:tgtEl>
                                          <p:spTgt spid="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8"/>
          <p:cNvSpPr txBox="1"/>
          <p:nvPr>
            <p:ph type="ctrTitle"/>
          </p:nvPr>
        </p:nvSpPr>
        <p:spPr>
          <a:xfrm>
            <a:off x="450700" y="0"/>
            <a:ext cx="8520600" cy="9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2CC"/>
                </a:solidFill>
              </a:rPr>
              <a:t>Metodología de trabajo</a:t>
            </a:r>
            <a:endParaRPr>
              <a:solidFill>
                <a:srgbClr val="FFF2CC"/>
              </a:solidFill>
            </a:endParaRPr>
          </a:p>
        </p:txBody>
      </p:sp>
      <p:sp>
        <p:nvSpPr>
          <p:cNvPr id="100" name="Google Shape;100;p18"/>
          <p:cNvSpPr txBox="1"/>
          <p:nvPr>
            <p:ph idx="1" type="subTitle"/>
          </p:nvPr>
        </p:nvSpPr>
        <p:spPr>
          <a:xfrm>
            <a:off x="450700" y="1563150"/>
            <a:ext cx="4057200" cy="29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solidFill>
                  <a:srgbClr val="000000"/>
                </a:solidFill>
              </a:rPr>
              <a:t>Nos facilitaremos de las siguientes herramientas para aplicar la metodología de Scrum:</a:t>
            </a:r>
            <a:endParaRPr b="1" sz="1400">
              <a:solidFill>
                <a:srgbClr val="000000"/>
              </a:solidFill>
            </a:endParaRPr>
          </a:p>
          <a:p>
            <a:pPr indent="0" lvl="0" marL="0" rtl="0" algn="l">
              <a:spcBef>
                <a:spcPts val="0"/>
              </a:spcBef>
              <a:spcAft>
                <a:spcPts val="0"/>
              </a:spcAft>
              <a:buNone/>
            </a:pPr>
            <a:r>
              <a:t/>
            </a:r>
            <a:endParaRPr b="1" sz="1400">
              <a:solidFill>
                <a:srgbClr val="000000"/>
              </a:solidFill>
            </a:endParaRPr>
          </a:p>
          <a:p>
            <a:pPr indent="0" lvl="0" marL="0" rtl="0" algn="l">
              <a:spcBef>
                <a:spcPts val="0"/>
              </a:spcBef>
              <a:spcAft>
                <a:spcPts val="0"/>
              </a:spcAft>
              <a:buNone/>
            </a:pPr>
            <a:r>
              <a:t/>
            </a:r>
            <a:endParaRPr b="1" sz="1400">
              <a:solidFill>
                <a:srgbClr val="000000"/>
              </a:solidFill>
            </a:endParaRPr>
          </a:p>
          <a:p>
            <a:pPr indent="-317500" lvl="0" marL="457200" rtl="0" algn="l">
              <a:spcBef>
                <a:spcPts val="0"/>
              </a:spcBef>
              <a:spcAft>
                <a:spcPts val="0"/>
              </a:spcAft>
              <a:buClr>
                <a:srgbClr val="000000"/>
              </a:buClr>
              <a:buSzPts val="1400"/>
              <a:buChar char="-"/>
            </a:pPr>
            <a:r>
              <a:rPr b="1" lang="es" sz="1400">
                <a:solidFill>
                  <a:srgbClr val="000000"/>
                </a:solidFill>
              </a:rPr>
              <a:t>GitHub: controlador de versiones (como cliente es posible que usemos GitHubDesktop)</a:t>
            </a:r>
            <a:endParaRPr b="1" sz="1400">
              <a:solidFill>
                <a:srgbClr val="000000"/>
              </a:solidFill>
            </a:endParaRPr>
          </a:p>
          <a:p>
            <a:pPr indent="0" lvl="0" marL="0" rtl="0" algn="l">
              <a:spcBef>
                <a:spcPts val="0"/>
              </a:spcBef>
              <a:spcAft>
                <a:spcPts val="0"/>
              </a:spcAft>
              <a:buNone/>
            </a:pPr>
            <a:r>
              <a:t/>
            </a:r>
            <a:endParaRPr b="1" sz="1400">
              <a:solidFill>
                <a:srgbClr val="000000"/>
              </a:solidFill>
            </a:endParaRPr>
          </a:p>
          <a:p>
            <a:pPr indent="0" lvl="0" marL="0" rtl="0" algn="l">
              <a:spcBef>
                <a:spcPts val="0"/>
              </a:spcBef>
              <a:spcAft>
                <a:spcPts val="0"/>
              </a:spcAft>
              <a:buNone/>
            </a:pPr>
            <a:r>
              <a:t/>
            </a:r>
            <a:endParaRPr b="1" sz="1400">
              <a:solidFill>
                <a:srgbClr val="000000"/>
              </a:solidFill>
            </a:endParaRPr>
          </a:p>
          <a:p>
            <a:pPr indent="-317500" lvl="0" marL="457200" rtl="0" algn="l">
              <a:spcBef>
                <a:spcPts val="0"/>
              </a:spcBef>
              <a:spcAft>
                <a:spcPts val="0"/>
              </a:spcAft>
              <a:buClr>
                <a:srgbClr val="000000"/>
              </a:buClr>
              <a:buSzPts val="1400"/>
              <a:buChar char="-"/>
            </a:pPr>
            <a:r>
              <a:rPr b="1" lang="es" sz="1400">
                <a:solidFill>
                  <a:srgbClr val="000000"/>
                </a:solidFill>
              </a:rPr>
              <a:t>HacknPlan: como herramienta para organizar nuestros hitos y sprints.</a:t>
            </a:r>
            <a:endParaRPr b="1" sz="1400">
              <a:solidFill>
                <a:srgbClr val="000000"/>
              </a:solidFill>
            </a:endParaRPr>
          </a:p>
        </p:txBody>
      </p:sp>
      <p:pic>
        <p:nvPicPr>
          <p:cNvPr id="101" name="Google Shape;101;p18"/>
          <p:cNvPicPr preferRelativeResize="0"/>
          <p:nvPr/>
        </p:nvPicPr>
        <p:blipFill>
          <a:blip r:embed="rId4">
            <a:alphaModFix/>
          </a:blip>
          <a:stretch>
            <a:fillRect/>
          </a:stretch>
        </p:blipFill>
        <p:spPr>
          <a:xfrm>
            <a:off x="5151650" y="1287926"/>
            <a:ext cx="3410925" cy="1213725"/>
          </a:xfrm>
          <a:prstGeom prst="rect">
            <a:avLst/>
          </a:prstGeom>
          <a:noFill/>
          <a:ln>
            <a:noFill/>
          </a:ln>
        </p:spPr>
      </p:pic>
      <p:pic>
        <p:nvPicPr>
          <p:cNvPr id="102" name="Google Shape;102;p18"/>
          <p:cNvPicPr preferRelativeResize="0"/>
          <p:nvPr/>
        </p:nvPicPr>
        <p:blipFill>
          <a:blip r:embed="rId5">
            <a:alphaModFix/>
          </a:blip>
          <a:stretch>
            <a:fillRect/>
          </a:stretch>
        </p:blipFill>
        <p:spPr>
          <a:xfrm>
            <a:off x="5013813" y="3252445"/>
            <a:ext cx="3686626" cy="1628249"/>
          </a:xfrm>
          <a:prstGeom prst="rect">
            <a:avLst/>
          </a:prstGeom>
          <a:noFill/>
          <a:ln>
            <a:noFill/>
          </a:ln>
        </p:spPr>
      </p:pic>
      <p:pic>
        <p:nvPicPr>
          <p:cNvPr id="103" name="Google Shape;103;p18"/>
          <p:cNvPicPr preferRelativeResize="0"/>
          <p:nvPr/>
        </p:nvPicPr>
        <p:blipFill>
          <a:blip r:embed="rId6">
            <a:alphaModFix/>
          </a:blip>
          <a:stretch>
            <a:fillRect/>
          </a:stretch>
        </p:blipFill>
        <p:spPr>
          <a:xfrm>
            <a:off x="5236537" y="2571745"/>
            <a:ext cx="3241161" cy="55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4">
            <a:alphaModFix/>
          </a:blip>
          <a:stretch>
            <a:fillRect/>
          </a:stretch>
        </p:blipFill>
        <p:spPr>
          <a:xfrm>
            <a:off x="3218881" y="1738750"/>
            <a:ext cx="2371000" cy="2371000"/>
          </a:xfrm>
          <a:prstGeom prst="rect">
            <a:avLst/>
          </a:prstGeom>
          <a:noFill/>
          <a:ln>
            <a:noFill/>
          </a:ln>
        </p:spPr>
      </p:pic>
      <p:sp>
        <p:nvSpPr>
          <p:cNvPr id="109" name="Google Shape;109;p19"/>
          <p:cNvSpPr txBox="1"/>
          <p:nvPr>
            <p:ph type="ctrTitle"/>
          </p:nvPr>
        </p:nvSpPr>
        <p:spPr>
          <a:xfrm>
            <a:off x="450700" y="0"/>
            <a:ext cx="8520600" cy="9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2CC"/>
                </a:solidFill>
              </a:rPr>
              <a:t>Fin</a:t>
            </a:r>
            <a:endParaRPr>
              <a:solidFill>
                <a:srgbClr val="FFF2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0"/>
                                        <p:tgtEl>
                                          <p:spTgt spid="108"/>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xit" presetID="2" presetSubtype="2">
                                  <p:stCondLst>
                                    <p:cond delay="0"/>
                                  </p:stCondLst>
                                  <p:childTnLst>
                                    <p:anim calcmode="lin" valueType="num">
                                      <p:cBhvr additive="base">
                                        <p:cTn dur="5000"/>
                                        <p:tgtEl>
                                          <p:spTgt spid="108"/>
                                        </p:tgtEl>
                                        <p:attrNameLst>
                                          <p:attrName>ppt_x</p:attrName>
                                        </p:attrNameLst>
                                      </p:cBhvr>
                                      <p:tavLst>
                                        <p:tav fmla="" tm="0">
                                          <p:val>
                                            <p:strVal val="#ppt_x"/>
                                          </p:val>
                                        </p:tav>
                                        <p:tav fmla="" tm="100000">
                                          <p:val>
                                            <p:strVal val="#ppt_x+1"/>
                                          </p:val>
                                        </p:tav>
                                      </p:tavLst>
                                    </p:anim>
                                    <p:set>
                                      <p:cBhvr>
                                        <p:cTn dur="1" fill="hold">
                                          <p:stCondLst>
                                            <p:cond delay="5000"/>
                                          </p:stCondLst>
                                        </p:cTn>
                                        <p:tgtEl>
                                          <p:spTgt spid="1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